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gradFill flip="none" rotWithShape="1">
          <a:gsLst>
            <a:gs pos="0">
              <a:srgbClr val="B1DDFF"/>
            </a:gs>
            <a:gs pos="100000">
              <a:srgbClr val="B1DDFF">
                <a:lumMod val="64000"/>
                <a:lumOff val="36000"/>
              </a:srgb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12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368300" ty="203200" sx="64000" sy="64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C</a:t>
            </a:r>
          </a:p>
        </p:txBody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tx2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bg2"/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1">
                  <a:lumMod val="20000"/>
                  <a:lumOff val="8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1">
                  <a:lumMod val="20000"/>
                  <a:lumOff val="8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1">
                  <a:lumMod val="20000"/>
                  <a:lumOff val="8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bg2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2AED8E5B-0D98-4FE1-9B26-D1041E3A89F9}" type="datetimeFigureOut">
              <a:rPr lang="en-US" dirty="0"/>
              <a:t>11/12/2019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5500" cy="228600"/>
          </a:xfrm>
        </p:spPr>
        <p:txBody>
          <a:bodyPr/>
          <a:lstStyle>
            <a:lvl1pPr algn="l">
              <a:defRPr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159CD-DA3A-463F-AFEF-A68838A6859B}" type="datetimeFigureOut">
              <a:rPr lang="en-US" dirty="0"/>
              <a:t>11/12/2019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2A925-E007-46C2-84AB-35EE10DCAD39}" type="datetimeFigureOut">
              <a:rPr lang="en-US" dirty="0"/>
              <a:t>11/12/2019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C2DCB-466C-4061-8D51-D3254DD77FA1}" type="datetimeFigureOut">
              <a:rPr lang="en-US" dirty="0"/>
              <a:t>11/12/2019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gradFill flip="none" rotWithShape="1">
          <a:gsLst>
            <a:gs pos="0">
              <a:schemeClr val="bg2">
                <a:tint val="80000"/>
                <a:shade val="100000"/>
                <a:satMod val="300000"/>
              </a:schemeClr>
            </a:gs>
            <a:gs pos="100000">
              <a:srgbClr val="B1DDFF">
                <a:lumMod val="64000"/>
                <a:lumOff val="36000"/>
              </a:srgb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12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368300" ty="203200" sx="64000" sy="64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C</a:t>
            </a:r>
          </a:p>
        </p:txBody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tx2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bg2"/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1">
                  <a:lumMod val="20000"/>
                  <a:lumOff val="8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1">
                  <a:lumMod val="20000"/>
                  <a:lumOff val="8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1">
                  <a:lumMod val="20000"/>
                  <a:lumOff val="8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600">
                <a:solidFill>
                  <a:schemeClr val="bg2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8642357F-39F6-401C-9FF8-3072724998F3}" type="datetimeFigureOut">
              <a:rPr lang="en-US" dirty="0"/>
              <a:t>11/12/2019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7024" cy="228600"/>
          </a:xfrm>
        </p:spPr>
        <p:txBody>
          <a:bodyPr/>
          <a:lstStyle>
            <a:lvl1pPr algn="l">
              <a:defRPr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2080"/>
            <a:ext cx="2112264" cy="2286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DB09B-D413-414E-B13F-B1984CD8FF65}" type="datetimeFigureOut">
              <a:rPr lang="en-US" dirty="0"/>
              <a:t>11/12/2019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8F992-55E7-4B2D-A6F1-8C9243CBFE1B}" type="datetimeFigureOut">
              <a:rPr lang="en-US" dirty="0"/>
              <a:t>11/12/2019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98110-BAA6-4256-A2E5-BB66A47D2616}" type="datetimeFigureOut">
              <a:rPr lang="en-US" dirty="0"/>
              <a:t>11/12/2019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03892-3343-4E4E-B81B-70A099359AD2}" type="datetimeFigureOut">
              <a:rPr lang="en-US" dirty="0"/>
              <a:t>11/12/2019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32F85-D33A-46AF-9088-5A7400C1018E}" type="datetimeFigureOut">
              <a:rPr lang="en-US" dirty="0"/>
              <a:t>11/12/2019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rgbClr val="969696"/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ffectLst>
                  <a:outerShdw blurRad="12700" dist="381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3EB3A624-F501-46A9-B8CA-4949E24E27C8}" type="datetimeFigureOut">
              <a:rPr lang="en-US" dirty="0"/>
              <a:t>11/12/2019</a:t>
            </a:fld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 lang="en-US" sz="1000" kern="1200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12700" dist="381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9464" y="6214535"/>
            <a:ext cx="274320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0C4D3C1-679D-44D8-8A9C-D402CE4EF569}" type="datetimeFigureOut">
              <a:rPr lang="en-US" dirty="0"/>
              <a:t>11/12/2019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214535"/>
            <a:ext cx="521208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14667" y="6214535"/>
            <a:ext cx="146304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syjzc0QS-2M&amp;feature=youtu.be&amp;mc_cid=4805023d79&amp;mc_eid=ab6bfbba4c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Introduction to Syntax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AP Language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3190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After Quiz….Syntax </a:t>
            </a:r>
            <a:r>
              <a:rPr lang="en-US" dirty="0" smtClean="0"/>
              <a:t>as Rhetoric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Though grammar is dry, it can strongly enhance a speaker’s message and tone.</a:t>
            </a:r>
          </a:p>
          <a:p>
            <a:r>
              <a:rPr lang="en-US" dirty="0" smtClean="0"/>
              <a:t>On the class page, there are many resources to assist you in getting your head around syntax.</a:t>
            </a:r>
          </a:p>
          <a:p>
            <a:r>
              <a:rPr lang="en-US" dirty="0" smtClean="0"/>
              <a:t>Please review the following documents:  Syntax Notes #1 and #2, Syntax Cheat Sheet as well as Sentence Patterns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Then watch </a:t>
            </a:r>
            <a:r>
              <a:rPr lang="en-US" dirty="0" smtClean="0">
                <a:hlinkClick r:id="rId2"/>
              </a:rPr>
              <a:t>this video on discussing syntax </a:t>
            </a:r>
            <a:r>
              <a:rPr lang="en-US" dirty="0" smtClean="0"/>
              <a:t>in AP Language.</a:t>
            </a:r>
            <a:endParaRPr lang="en-US" dirty="0" smtClean="0"/>
          </a:p>
          <a:p>
            <a:r>
              <a:rPr lang="en-US" dirty="0" smtClean="0"/>
              <a:t>Then, based on your understanding: define syntax as it is used in AP Lang, why it is important, list five SPECIFIC questions you should ask yourself when looking at syntax, and </a:t>
            </a:r>
            <a:r>
              <a:rPr lang="en-US" dirty="0"/>
              <a:t>c</a:t>
            </a:r>
            <a:r>
              <a:rPr lang="en-US" dirty="0" smtClean="0"/>
              <a:t>ome up with an acronym to assist AP Lang students analyze syntax (like </a:t>
            </a:r>
            <a:r>
              <a:rPr lang="en-US" dirty="0" err="1" smtClean="0"/>
              <a:t>SOAPStone</a:t>
            </a:r>
            <a:r>
              <a:rPr lang="en-US" dirty="0" smtClean="0"/>
              <a:t> is for the rhetorical situation).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Submit to Turnitin – it will be discussed </a:t>
            </a:r>
            <a:r>
              <a:rPr lang="en-US" smtClean="0">
                <a:sym typeface="Wingdings" panose="05000000000000000000" pitchFamily="2" charset="2"/>
              </a:rPr>
              <a:t>on Thursday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3498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373545"/>
      </a:dk2>
      <a:lt2>
        <a:srgbClr val="BCD0E0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6793CD"/>
      </a:accent6>
      <a:hlink>
        <a:srgbClr val="6B9F25"/>
      </a:hlink>
      <a:folHlink>
        <a:srgbClr val="9F6715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913DB040-6816-4415-960D-8178C785755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TM03457510[[fn=Savon]]</Template>
  <TotalTime>682</TotalTime>
  <Words>147</Words>
  <Application>Microsoft Office PowerPoint</Application>
  <PresentationFormat>Widescreen</PresentationFormat>
  <Paragraphs>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Century Gothic</vt:lpstr>
      <vt:lpstr>Wingdings</vt:lpstr>
      <vt:lpstr>Savon</vt:lpstr>
      <vt:lpstr>Introduction to Syntax</vt:lpstr>
      <vt:lpstr>After Quiz….Syntax as Rhetoric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Syntax</dc:title>
  <dc:creator>Opaleski, Kristie</dc:creator>
  <cp:lastModifiedBy>Opaleski, Kristie</cp:lastModifiedBy>
  <cp:revision>39</cp:revision>
  <dcterms:created xsi:type="dcterms:W3CDTF">2017-11-07T14:35:57Z</dcterms:created>
  <dcterms:modified xsi:type="dcterms:W3CDTF">2019-11-12T12:43:05Z</dcterms:modified>
</cp:coreProperties>
</file>